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8"/>
  </p:notesMasterIdLst>
  <p:sldIdLst>
    <p:sldId id="256" r:id="rId2"/>
    <p:sldId id="333" r:id="rId3"/>
    <p:sldId id="341" r:id="rId4"/>
    <p:sldId id="337" r:id="rId5"/>
    <p:sldId id="342" r:id="rId6"/>
    <p:sldId id="274" r:id="rId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mbria Math" panose="02040503050406030204" pitchFamily="18" charset="0"/>
      <p:regular r:id="rId11"/>
    </p:embeddedFont>
    <p:embeddedFont>
      <p:font typeface="Lora" panose="020B0604020202020204" charset="0"/>
      <p:regular r:id="rId12"/>
      <p:bold r:id="rId13"/>
      <p:italic r:id="rId14"/>
      <p:boldItalic r:id="rId15"/>
    </p:embeddedFont>
    <p:embeddedFont>
      <p:font typeface="Quattrocento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5B2040-0373-4AB5-8C16-54180E59C3D7}">
  <a:tblStyle styleId="{DA5B2040-0373-4AB5-8C16-54180E59C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D83C8C0-4F54-423C-8FE9-BE38F65F230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60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5414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001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776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8961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attrocento Sans"/>
              <a:buChar char="◉"/>
              <a:defRPr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○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Quattrocento Sans"/>
              <a:buChar char="■"/>
              <a:defRPr sz="2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●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○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Char char="■"/>
              <a:def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896549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ora"/>
              <a:buNone/>
              <a:defRPr sz="20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a.kthisiscvpv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CSCC43 Tutorial 6</a:t>
            </a:r>
            <a:br>
              <a:rPr lang="en" dirty="0"/>
            </a:br>
            <a:r>
              <a:rPr lang="en" sz="1400" dirty="0"/>
              <a:t>2021 June 29</a:t>
            </a:r>
            <a:endParaRPr sz="1400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C11F08-DFA3-468A-A7F4-361D01FBECBF}"/>
              </a:ext>
            </a:extLst>
          </p:cNvPr>
          <p:cNvSpPr txBox="1"/>
          <p:nvPr/>
        </p:nvSpPr>
        <p:spPr>
          <a:xfrm>
            <a:off x="6299952" y="4766983"/>
            <a:ext cx="2844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Design from Slides Carnival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UTSC Network Architecture</a:t>
            </a:r>
            <a:endParaRPr lang="en-CA" i="1" dirty="0"/>
          </a:p>
        </p:txBody>
      </p:sp>
      <p:pic>
        <p:nvPicPr>
          <p:cNvPr id="8" name="Picture 7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72A501B5-9366-42C1-BD99-A29C5268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293" y="1540332"/>
            <a:ext cx="4546226" cy="31600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F0BFDF-655D-411A-939E-452BB642F0D0}"/>
              </a:ext>
            </a:extLst>
          </p:cNvPr>
          <p:cNvSpPr txBox="1"/>
          <p:nvPr/>
        </p:nvSpPr>
        <p:spPr>
          <a:xfrm>
            <a:off x="5500879" y="1177823"/>
            <a:ext cx="3591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Problem: </a:t>
            </a:r>
            <a:r>
              <a:rPr lang="en-CA" dirty="0"/>
              <a:t>MATHLAB cannot compile Java.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FBCE8A-C034-4093-BA4A-400DE5A867D3}"/>
              </a:ext>
            </a:extLst>
          </p:cNvPr>
          <p:cNvSpPr txBox="1"/>
          <p:nvPr/>
        </p:nvSpPr>
        <p:spPr>
          <a:xfrm>
            <a:off x="104405" y="4177133"/>
            <a:ext cx="34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Problem: </a:t>
            </a:r>
            <a:r>
              <a:rPr lang="en-CA" dirty="0"/>
              <a:t>Lab computers cannot access</a:t>
            </a:r>
          </a:p>
          <a:p>
            <a:r>
              <a:rPr lang="en-CA" dirty="0"/>
              <a:t>MATHLAB’s PostgreSQL server.</a:t>
            </a:r>
          </a:p>
        </p:txBody>
      </p:sp>
    </p:spTree>
    <p:extLst>
      <p:ext uri="{BB962C8B-B14F-4D97-AF65-F5344CB8AC3E}">
        <p14:creationId xmlns:p14="http://schemas.microsoft.com/office/powerpoint/2010/main" val="217766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UTSC Network Architecture</a:t>
            </a:r>
            <a:endParaRPr lang="en-CA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BCE8A-C034-4093-BA4A-400DE5A867D3}"/>
                  </a:ext>
                </a:extLst>
              </p:cNvPr>
              <p:cNvSpPr txBox="1"/>
              <p:nvPr/>
            </p:nvSpPr>
            <p:spPr>
              <a:xfrm>
                <a:off x="4660556" y="1875863"/>
                <a:ext cx="4314001" cy="24622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We will establish </a:t>
                </a:r>
                <a:r>
                  <a:rPr lang="en-CA" b="1" dirty="0"/>
                  <a:t>2 connections</a:t>
                </a:r>
                <a:r>
                  <a:rPr lang="en-CA" dirty="0"/>
                  <a:t>.</a:t>
                </a:r>
              </a:p>
              <a:p>
                <a:endParaRPr lang="en-CA" dirty="0"/>
              </a:p>
              <a:p>
                <a:r>
                  <a:rPr lang="en-CA" dirty="0"/>
                  <a:t>One to </a:t>
                </a:r>
                <a:r>
                  <a:rPr lang="en-CA" b="1" dirty="0"/>
                  <a:t>MATHLAB</a:t>
                </a:r>
                <a:r>
                  <a:rPr lang="en-CA" dirty="0"/>
                  <a:t>.</a:t>
                </a:r>
              </a:p>
              <a:p>
                <a:r>
                  <a:rPr lang="en-CA" dirty="0"/>
                  <a:t>One to a </a:t>
                </a:r>
                <a:r>
                  <a:rPr lang="en-CA" b="1" dirty="0"/>
                  <a:t>UTSC Lab Computer</a:t>
                </a:r>
                <a:r>
                  <a:rPr lang="en-CA" dirty="0"/>
                  <a:t> </a:t>
                </a:r>
                <a:r>
                  <a:rPr lang="en-CA" u="sng" dirty="0"/>
                  <a:t>through</a:t>
                </a:r>
                <a:r>
                  <a:rPr lang="en-CA" dirty="0"/>
                  <a:t> </a:t>
                </a:r>
                <a:r>
                  <a:rPr lang="en-CA" b="1" dirty="0"/>
                  <a:t>MATHLAB</a:t>
                </a:r>
                <a:r>
                  <a:rPr lang="en-CA" dirty="0"/>
                  <a:t>.</a:t>
                </a:r>
              </a:p>
              <a:p>
                <a:endParaRPr lang="en-CA" dirty="0"/>
              </a:p>
              <a:p>
                <a:r>
                  <a:rPr lang="en-CA" b="1" dirty="0"/>
                  <a:t>Hostnames:</a:t>
                </a:r>
              </a:p>
              <a:p>
                <a:endParaRPr lang="en-CA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mathlab.utsc.utoronto.ca</a:t>
                </a:r>
              </a:p>
              <a:p>
                <a:endParaRPr lang="en-CA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CA" dirty="0"/>
                  <a:t>iits-b473-</a:t>
                </a:r>
                <a:r>
                  <a:rPr lang="en-CA" b="1" i="1" u="sng" dirty="0"/>
                  <a:t>X</a:t>
                </a:r>
                <a:r>
                  <a:rPr lang="en-CA" dirty="0"/>
                  <a:t>.utsc-labs.utoronto.ca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∈[01, 40]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FBCE8A-C034-4093-BA4A-400DE5A8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556" y="1875863"/>
                <a:ext cx="4314001" cy="2462213"/>
              </a:xfrm>
              <a:prstGeom prst="rect">
                <a:avLst/>
              </a:prstGeom>
              <a:blipFill>
                <a:blip r:embed="rId3"/>
                <a:stretch>
                  <a:fillRect l="-424" t="-495" b="-24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B6BEB1A3-F42F-4A0D-AC77-DE577000C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0" y="1667690"/>
            <a:ext cx="4141298" cy="287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8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852" y="2399894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b="1" dirty="0"/>
              <a:t>Download PostgreSQL.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wget</a:t>
            </a:r>
            <a:r>
              <a:rPr lang="en-C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https://jdbc.postgresql.org/download/postgresql-42.2.5.jar</a:t>
            </a:r>
          </a:p>
        </p:txBody>
      </p:sp>
      <p:pic>
        <p:nvPicPr>
          <p:cNvPr id="1030" name="Picture 6" descr="Has the time finally come for PostgreSQL? | ZDNet">
            <a:extLst>
              <a:ext uri="{FF2B5EF4-FFF2-40B4-BE49-F238E27FC236}">
                <a16:creationId xmlns:a16="http://schemas.microsoft.com/office/drawing/2014/main" id="{27FD4E83-0D02-45BE-A853-341E378C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58" y="2487299"/>
            <a:ext cx="1280766" cy="96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7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27" name="Google Shape;127;p17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B8E0D-FA18-449D-8380-EBBEBEE9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Commands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65E3B-1D31-4E57-B346-476D95A5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2067" y="1618291"/>
            <a:ext cx="7319866" cy="332836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Compile your .java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javac</a:t>
            </a:r>
            <a:r>
              <a:rPr lang="en-C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 -cp .:postgresql-42.2.5.jar *.java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Run your .class program</a:t>
            </a:r>
            <a:r>
              <a:rPr lang="en-CA" sz="1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CA" sz="1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CA" sz="1000" dirty="0">
                <a:latin typeface="Calibri Light" panose="020F0302020204030204" pitchFamily="34" charset="0"/>
                <a:cs typeface="Calibri Light" panose="020F0302020204030204" pitchFamily="34" charset="0"/>
              </a:rPr>
              <a:t>java -cp .:postgresql-42.2.5.jar [main class] [arguments …]</a:t>
            </a:r>
          </a:p>
        </p:txBody>
      </p:sp>
    </p:spTree>
    <p:extLst>
      <p:ext uri="{BB962C8B-B14F-4D97-AF65-F5344CB8AC3E}">
        <p14:creationId xmlns:p14="http://schemas.microsoft.com/office/powerpoint/2010/main" val="3962922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chemeClr val="accent1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You can find me at</a:t>
            </a:r>
            <a:endParaRPr sz="1800" dirty="0">
              <a:solidFill>
                <a:schemeClr val="dk1"/>
              </a:solidFill>
            </a:endParaRPr>
          </a:p>
          <a:p>
            <a:pPr indent="-342900">
              <a:buSzPts val="1800"/>
            </a:pP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ta.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  <a:hlinkClick r:id="rId3"/>
              </a:rPr>
              <a:t>kthisiscvpv</a:t>
            </a:r>
            <a:r>
              <a:rPr lang="en-CA" sz="1800" u="sng" dirty="0">
                <a:solidFill>
                  <a:srgbClr val="1D1D1B"/>
                </a:solidFill>
                <a:highlight>
                  <a:schemeClr val="accent1"/>
                </a:highlight>
              </a:rPr>
              <a:t>.com</a:t>
            </a:r>
            <a:endParaRPr lang="en-US"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◉"/>
            </a:pPr>
            <a:r>
              <a:rPr lang="en" sz="1800" dirty="0">
                <a:solidFill>
                  <a:schemeClr val="dk1"/>
                </a:solidFill>
              </a:rPr>
              <a:t>charles.xu@mail.utoronto.ca</a:t>
            </a:r>
            <a:endParaRPr b="1" dirty="0"/>
          </a:p>
        </p:txBody>
      </p:sp>
      <p:cxnSp>
        <p:nvCxnSpPr>
          <p:cNvPr id="323" name="Google Shape;323;p30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4" name="Google Shape;324;p30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325" name="Google Shape;325;p30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6" name="Google Shape;326;p30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30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328" name="Google Shape;328;p30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" name="Google Shape;330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8A8682"/>
      </a:dk2>
      <a:lt2>
        <a:srgbClr val="F0EEE9"/>
      </a:lt2>
      <a:accent1>
        <a:srgbClr val="FFCD00"/>
      </a:accent1>
      <a:accent2>
        <a:srgbClr val="F6921D"/>
      </a:accent2>
      <a:accent3>
        <a:srgbClr val="A7693A"/>
      </a:accent3>
      <a:accent4>
        <a:srgbClr val="D8D6D2"/>
      </a:accent4>
      <a:accent5>
        <a:srgbClr val="979593"/>
      </a:accent5>
      <a:accent6>
        <a:srgbClr val="6F6868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160</Words>
  <Application>Microsoft Office PowerPoint</Application>
  <PresentationFormat>On-screen Show (16:9)</PresentationFormat>
  <Paragraphs>42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 Light</vt:lpstr>
      <vt:lpstr>Lora</vt:lpstr>
      <vt:lpstr>Cambria Math</vt:lpstr>
      <vt:lpstr>Arial</vt:lpstr>
      <vt:lpstr>Quattrocento Sans</vt:lpstr>
      <vt:lpstr>Viola template</vt:lpstr>
      <vt:lpstr>CSCC43 Tutorial 6 2021 June 29</vt:lpstr>
      <vt:lpstr>UTSC Network Architecture</vt:lpstr>
      <vt:lpstr>UTSC Network Architecture</vt:lpstr>
      <vt:lpstr>Resources</vt:lpstr>
      <vt:lpstr>Commands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Charles Xu</cp:lastModifiedBy>
  <cp:revision>37</cp:revision>
  <dcterms:modified xsi:type="dcterms:W3CDTF">2021-06-29T20:57:53Z</dcterms:modified>
</cp:coreProperties>
</file>